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2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关于名著导读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dirty="0" smtClean="0">
                <a:latin typeface="黑体" pitchFamily="49" charset="-122"/>
                <a:ea typeface="黑体" pitchFamily="49" charset="-122"/>
              </a:rPr>
            </a:b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/>
            </a:r>
            <a:br>
              <a:rPr lang="en-US" altLang="zh-CN" dirty="0" smtClean="0">
                <a:latin typeface="黑体" pitchFamily="49" charset="-122"/>
                <a:ea typeface="黑体" pitchFamily="49" charset="-122"/>
              </a:rPr>
            </a:br>
            <a:r>
              <a:rPr lang="zh-CN" altLang="en-US" dirty="0" smtClean="0"/>
              <a:t>冯善亮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43608" y="3212976"/>
            <a:ext cx="7416824" cy="3168352"/>
          </a:xfrm>
        </p:spPr>
        <p:txBody>
          <a:bodyPr/>
          <a:lstStyle/>
          <a:p>
            <a:pPr algn="l"/>
            <a:r>
              <a:rPr lang="zh-CN" altLang="zh-CN" b="1" dirty="0"/>
              <a:t>一、与原来教材相比，有什么变化？</a:t>
            </a:r>
            <a:endParaRPr lang="zh-CN" altLang="zh-CN" dirty="0"/>
          </a:p>
          <a:p>
            <a:pPr algn="l"/>
            <a:endParaRPr lang="en-US" altLang="zh-CN" dirty="0" smtClean="0"/>
          </a:p>
          <a:p>
            <a:pPr algn="l"/>
            <a:r>
              <a:rPr lang="zh-CN" altLang="zh-CN" b="1" dirty="0"/>
              <a:t>二、如何理解这些变化？</a:t>
            </a:r>
            <a:endParaRPr lang="zh-CN" altLang="zh-CN" dirty="0"/>
          </a:p>
          <a:p>
            <a:pPr algn="l"/>
            <a:endParaRPr lang="en-US" altLang="zh-CN" dirty="0" smtClean="0"/>
          </a:p>
          <a:p>
            <a:pPr algn="l"/>
            <a:r>
              <a:rPr lang="zh-CN" altLang="zh-CN" b="1" dirty="0"/>
              <a:t>三、关于读书活动教学的思考</a:t>
            </a:r>
            <a:endParaRPr lang="zh-CN" altLang="zh-CN" dirty="0"/>
          </a:p>
          <a:p>
            <a:pPr algn="l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067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/>
              <a:t>一、与原来教材相比，有什么变化？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1.</a:t>
            </a:r>
            <a:r>
              <a:rPr lang="zh-CN" altLang="zh-CN" b="1" dirty="0"/>
              <a:t>位置变了：附录——单元</a:t>
            </a:r>
          </a:p>
          <a:p>
            <a:r>
              <a:rPr lang="zh-CN" altLang="zh-CN" b="1" dirty="0"/>
              <a:t>——成为了教材正式内容：“三位一体”之一。</a:t>
            </a:r>
          </a:p>
          <a:p>
            <a:r>
              <a:rPr lang="en-US" altLang="zh-CN" b="1" dirty="0"/>
              <a:t>2.</a:t>
            </a:r>
            <a:r>
              <a:rPr lang="zh-CN" altLang="zh-CN" b="1" dirty="0" smtClean="0"/>
              <a:t>增设“阅读方法指导”</a:t>
            </a:r>
            <a:endParaRPr lang="zh-CN" altLang="zh-CN" b="1" dirty="0"/>
          </a:p>
          <a:p>
            <a:r>
              <a:rPr lang="en-US" altLang="zh-CN" b="1" dirty="0"/>
              <a:t>3.</a:t>
            </a:r>
            <a:r>
              <a:rPr lang="zh-CN" altLang="zh-CN" b="1" dirty="0" smtClean="0"/>
              <a:t>增设“专题探究”</a:t>
            </a:r>
            <a:endParaRPr lang="zh-CN" altLang="zh-CN" b="1" dirty="0"/>
          </a:p>
          <a:p>
            <a:r>
              <a:rPr lang="en-US" altLang="zh-CN" b="1" dirty="0"/>
              <a:t>4</a:t>
            </a:r>
            <a:r>
              <a:rPr lang="en-US" altLang="zh-CN" b="1" dirty="0" smtClean="0"/>
              <a:t>.</a:t>
            </a:r>
            <a:r>
              <a:rPr lang="zh-CN" altLang="zh-CN" b="1" dirty="0"/>
              <a:t>增加</a:t>
            </a:r>
            <a:r>
              <a:rPr lang="zh-CN" altLang="zh-CN" b="1" dirty="0" smtClean="0"/>
              <a:t>阅读量：</a:t>
            </a:r>
            <a:r>
              <a:rPr lang="zh-CN" altLang="zh-CN" b="1" dirty="0"/>
              <a:t>推荐名著</a:t>
            </a:r>
            <a:r>
              <a:rPr lang="en-US" altLang="zh-CN" b="1" dirty="0"/>
              <a:t>1</a:t>
            </a:r>
            <a:r>
              <a:rPr lang="zh-CN" altLang="zh-CN" b="1" dirty="0"/>
              <a:t>部</a:t>
            </a:r>
            <a:r>
              <a:rPr lang="en-US" altLang="zh-CN" b="1" dirty="0"/>
              <a:t>+</a:t>
            </a:r>
            <a:r>
              <a:rPr lang="zh-CN" altLang="zh-CN" b="1" dirty="0"/>
              <a:t>自主阅读推荐</a:t>
            </a:r>
            <a:r>
              <a:rPr lang="en-US" altLang="zh-CN" b="1" dirty="0"/>
              <a:t>2</a:t>
            </a:r>
            <a:r>
              <a:rPr lang="zh-CN" altLang="zh-CN" b="1" dirty="0"/>
              <a:t>部</a:t>
            </a:r>
          </a:p>
          <a:p>
            <a:r>
              <a:rPr lang="zh-CN" altLang="zh-CN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意义</a:t>
            </a:r>
            <a:r>
              <a:rPr lang="zh-CN" altLang="zh-CN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</a:t>
            </a:r>
            <a:endParaRPr lang="en-US" altLang="zh-CN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    </a:t>
            </a:r>
            <a:r>
              <a:rPr lang="zh-CN" altLang="zh-CN" b="1" dirty="0" smtClean="0">
                <a:solidFill>
                  <a:srgbClr val="FF0000"/>
                </a:solidFill>
              </a:rPr>
              <a:t>读书</a:t>
            </a:r>
            <a:r>
              <a:rPr lang="zh-CN" altLang="zh-CN" b="1" dirty="0">
                <a:solidFill>
                  <a:srgbClr val="FF0000"/>
                </a:solidFill>
              </a:rPr>
              <a:t>活动成为语文课程的重要部分。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        </a:t>
            </a:r>
            <a:r>
              <a:rPr lang="zh-CN" altLang="zh-CN" b="1" dirty="0" smtClean="0">
                <a:solidFill>
                  <a:srgbClr val="FF0000"/>
                </a:solidFill>
              </a:rPr>
              <a:t>课外</a:t>
            </a:r>
            <a:r>
              <a:rPr lang="zh-CN" altLang="zh-CN" b="1" dirty="0">
                <a:solidFill>
                  <a:srgbClr val="FF0000"/>
                </a:solidFill>
              </a:rPr>
              <a:t>阅读课程化在教材层面得到充分体现。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43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二、如何理解这些</a:t>
            </a:r>
            <a:r>
              <a:rPr lang="zh-CN" altLang="zh-CN" b="1" dirty="0" smtClean="0"/>
              <a:t>变化</a:t>
            </a:r>
            <a:r>
              <a:rPr lang="zh-CN" altLang="en-US" b="1" dirty="0"/>
              <a:t>？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en-US" altLang="zh-CN" dirty="0" smtClean="0"/>
              <a:t>.</a:t>
            </a:r>
            <a:r>
              <a:rPr lang="zh-CN" altLang="en-US" b="1" dirty="0" smtClean="0"/>
              <a:t>制度化</a:t>
            </a:r>
            <a:endParaRPr lang="en-US" altLang="zh-CN" b="1" dirty="0" smtClean="0"/>
          </a:p>
          <a:p>
            <a:r>
              <a:rPr lang="zh-CN" altLang="zh-CN" dirty="0" smtClean="0"/>
              <a:t>要</a:t>
            </a:r>
            <a:r>
              <a:rPr lang="zh-CN" altLang="zh-CN" dirty="0"/>
              <a:t>把名著阅读纳入教学计划，</a:t>
            </a:r>
            <a:r>
              <a:rPr lang="zh-CN" altLang="zh-CN" dirty="0" smtClean="0"/>
              <a:t>给予</a:t>
            </a:r>
            <a:r>
              <a:rPr lang="zh-CN" altLang="en-US" dirty="0" smtClean="0"/>
              <a:t>足够的</a:t>
            </a:r>
            <a:r>
              <a:rPr lang="zh-CN" altLang="zh-CN" dirty="0" smtClean="0"/>
              <a:t>课时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en-US" altLang="zh-CN" dirty="0"/>
              <a:t>2. </a:t>
            </a:r>
            <a:r>
              <a:rPr lang="zh-CN" altLang="zh-CN" b="1" dirty="0"/>
              <a:t>阅读方法</a:t>
            </a:r>
            <a:r>
              <a:rPr lang="zh-CN" altLang="zh-CN" b="1" dirty="0" smtClean="0"/>
              <a:t>指导</a:t>
            </a:r>
            <a:endParaRPr lang="zh-CN" altLang="zh-CN" dirty="0"/>
          </a:p>
          <a:p>
            <a:r>
              <a:rPr lang="zh-CN" altLang="zh-CN" dirty="0"/>
              <a:t>不要变成讲解概念。 </a:t>
            </a:r>
          </a:p>
          <a:p>
            <a:r>
              <a:rPr lang="zh-CN" altLang="zh-CN" dirty="0"/>
              <a:t>在读书活动方案中设置运用相关方法的阅读活动。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5920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b="1" dirty="0"/>
              <a:t>二、如何理解这些</a:t>
            </a:r>
            <a:r>
              <a:rPr lang="zh-CN" altLang="zh-CN" b="1" dirty="0" smtClean="0"/>
              <a:t>变化</a:t>
            </a:r>
            <a:r>
              <a:rPr lang="zh-CN" altLang="en-US" b="1" dirty="0"/>
              <a:t>？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/>
              <a:t>3. </a:t>
            </a:r>
            <a:r>
              <a:rPr lang="zh-CN" altLang="zh-CN" b="1" dirty="0"/>
              <a:t>专题</a:t>
            </a:r>
            <a:r>
              <a:rPr lang="zh-CN" altLang="zh-CN" b="1" dirty="0" smtClean="0"/>
              <a:t>探究</a:t>
            </a:r>
            <a:endParaRPr lang="zh-CN" altLang="zh-CN" dirty="0"/>
          </a:p>
          <a:p>
            <a:r>
              <a:rPr lang="zh-CN" altLang="zh-CN" dirty="0"/>
              <a:t>供参考，可另行设计专题。</a:t>
            </a:r>
          </a:p>
          <a:p>
            <a:r>
              <a:rPr lang="zh-CN" altLang="zh-CN" dirty="0" smtClean="0"/>
              <a:t>角度</a:t>
            </a:r>
            <a:r>
              <a:rPr lang="zh-CN" altLang="zh-CN" dirty="0"/>
              <a:t>不同、层次不同，有较强适应性。</a:t>
            </a:r>
          </a:p>
          <a:p>
            <a:r>
              <a:rPr lang="zh-CN" altLang="zh-CN" dirty="0" smtClean="0"/>
              <a:t>把</a:t>
            </a:r>
            <a:r>
              <a:rPr lang="zh-CN" altLang="zh-CN" dirty="0"/>
              <a:t>专题进一步具体化，形成一个读书活动方案。</a:t>
            </a:r>
          </a:p>
          <a:p>
            <a:r>
              <a:rPr lang="zh-CN" altLang="zh-CN" dirty="0" smtClean="0"/>
              <a:t>融入</a:t>
            </a:r>
            <a:r>
              <a:rPr lang="zh-CN" altLang="zh-CN" dirty="0"/>
              <a:t>阅读方法的运用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en-US" altLang="zh-CN" b="1" dirty="0"/>
              <a:t>4.</a:t>
            </a:r>
            <a:r>
              <a:rPr lang="zh-CN" altLang="zh-CN" b="1" dirty="0"/>
              <a:t>自主阅读</a:t>
            </a:r>
            <a:r>
              <a:rPr lang="zh-CN" altLang="zh-CN" b="1" dirty="0" smtClean="0"/>
              <a:t>推荐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zh-CN" altLang="zh-CN" dirty="0" smtClean="0"/>
              <a:t>可以</a:t>
            </a:r>
            <a:r>
              <a:rPr lang="zh-CN" altLang="zh-CN" dirty="0"/>
              <a:t>自主</a:t>
            </a:r>
            <a:r>
              <a:rPr lang="zh-CN" altLang="zh-CN" dirty="0" smtClean="0"/>
              <a:t>选择</a:t>
            </a:r>
            <a:r>
              <a:rPr lang="en-US" altLang="zh-CN" dirty="0" smtClean="0"/>
              <a:t>  </a:t>
            </a:r>
            <a:r>
              <a:rPr lang="zh-CN" altLang="en-US" dirty="0" smtClean="0"/>
              <a:t>进行专题比较阅读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145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zh-CN" altLang="zh-CN" b="1" kern="100" dirty="0">
                <a:cs typeface="Times New Roman"/>
              </a:rPr>
              <a:t>三、关于读书活动教学的思考</a:t>
            </a:r>
            <a:endParaRPr lang="zh-CN" altLang="zh-CN" kern="100" dirty="0"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1.</a:t>
            </a:r>
            <a:r>
              <a:rPr lang="zh-CN" altLang="zh-CN" b="1" dirty="0"/>
              <a:t>前提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zh-CN" dirty="0" smtClean="0"/>
              <a:t>教师</a:t>
            </a:r>
            <a:r>
              <a:rPr lang="zh-CN" altLang="zh-CN" dirty="0"/>
              <a:t>自己先读起来。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en-US" altLang="zh-CN" dirty="0"/>
              <a:t>.</a:t>
            </a:r>
            <a:r>
              <a:rPr lang="zh-CN" altLang="zh-CN" b="1" dirty="0"/>
              <a:t>关键词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</a:t>
            </a:r>
            <a:r>
              <a:rPr lang="zh-CN" altLang="zh-CN" b="1" dirty="0" smtClean="0"/>
              <a:t>体验</a:t>
            </a:r>
            <a:r>
              <a:rPr lang="zh-CN" altLang="zh-CN" b="1" dirty="0"/>
              <a:t>、分享、共鸣、唤醒、提升</a:t>
            </a:r>
          </a:p>
          <a:p>
            <a:r>
              <a:rPr lang="zh-CN" altLang="zh-CN" dirty="0"/>
              <a:t>阅读</a:t>
            </a:r>
            <a:r>
              <a:rPr lang="zh-CN" altLang="zh-CN" b="1" dirty="0"/>
              <a:t>体验</a:t>
            </a:r>
            <a:r>
              <a:rPr lang="zh-CN" altLang="zh-CN" dirty="0"/>
              <a:t>是基础，</a:t>
            </a:r>
            <a:r>
              <a:rPr lang="zh-CN" altLang="zh-CN" b="1" dirty="0"/>
              <a:t>分享</a:t>
            </a:r>
            <a:r>
              <a:rPr lang="zh-CN" altLang="zh-CN" dirty="0"/>
              <a:t>体验为手段，引发</a:t>
            </a:r>
            <a:r>
              <a:rPr lang="zh-CN" altLang="zh-CN" b="1" dirty="0"/>
              <a:t>共鸣</a:t>
            </a:r>
            <a:r>
              <a:rPr lang="zh-CN" altLang="zh-CN" dirty="0"/>
              <a:t>为</a:t>
            </a:r>
            <a:r>
              <a:rPr lang="zh-CN" altLang="zh-CN" dirty="0" smtClean="0"/>
              <a:t>指向</a:t>
            </a:r>
            <a:r>
              <a:rPr lang="zh-CN" altLang="en-US" dirty="0" smtClean="0"/>
              <a:t>，</a:t>
            </a:r>
            <a:r>
              <a:rPr lang="zh-CN" altLang="zh-CN" b="1" dirty="0" smtClean="0"/>
              <a:t>唤醒</a:t>
            </a:r>
            <a:r>
              <a:rPr lang="zh-CN" altLang="zh-CN" dirty="0"/>
              <a:t>读书热情和</a:t>
            </a:r>
            <a:r>
              <a:rPr lang="zh-CN" altLang="zh-CN" b="1" dirty="0"/>
              <a:t>提升</a:t>
            </a:r>
            <a:r>
              <a:rPr lang="zh-CN" altLang="zh-CN" dirty="0"/>
              <a:t>读书质量为目标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950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zh-CN" altLang="zh-CN" b="1" kern="100" dirty="0">
                <a:cs typeface="Times New Roman"/>
              </a:rPr>
              <a:t>三、关于读书活动教学的思考</a:t>
            </a:r>
            <a:endParaRPr lang="zh-CN" altLang="zh-CN" kern="100" dirty="0">
              <a:cs typeface="Times New Roman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3.</a:t>
            </a:r>
            <a:r>
              <a:rPr lang="zh-CN" altLang="zh-CN" b="1" dirty="0"/>
              <a:t>活动设计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zh-CN" dirty="0" smtClean="0"/>
              <a:t>任务驱动</a:t>
            </a:r>
            <a:endParaRPr lang="en-US" altLang="zh-CN" dirty="0" smtClean="0"/>
          </a:p>
          <a:p>
            <a:endParaRPr lang="zh-CN" altLang="zh-CN" dirty="0"/>
          </a:p>
          <a:p>
            <a:r>
              <a:rPr lang="en-US" altLang="zh-CN" dirty="0"/>
              <a:t>4.</a:t>
            </a:r>
            <a:r>
              <a:rPr lang="zh-CN" altLang="zh-CN" b="1" dirty="0"/>
              <a:t>课型建构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zh-CN" altLang="zh-CN" dirty="0" smtClean="0">
                <a:solidFill>
                  <a:srgbClr val="FF0000"/>
                </a:solidFill>
              </a:rPr>
              <a:t>不要</a:t>
            </a:r>
            <a:r>
              <a:rPr lang="zh-CN" altLang="zh-CN" dirty="0">
                <a:solidFill>
                  <a:srgbClr val="FF0000"/>
                </a:solidFill>
              </a:rPr>
              <a:t>太像现在</a:t>
            </a:r>
            <a:r>
              <a:rPr lang="zh-CN" altLang="zh-CN" dirty="0" smtClean="0">
                <a:solidFill>
                  <a:srgbClr val="FF0000"/>
                </a:solidFill>
              </a:rPr>
              <a:t>的</a:t>
            </a:r>
            <a:r>
              <a:rPr lang="zh-CN" altLang="en-US" dirty="0" smtClean="0">
                <a:solidFill>
                  <a:srgbClr val="FF0000"/>
                </a:solidFill>
              </a:rPr>
              <a:t>课文阅读</a:t>
            </a:r>
            <a:r>
              <a:rPr lang="zh-CN" altLang="zh-CN" dirty="0" smtClean="0">
                <a:solidFill>
                  <a:srgbClr val="FF0000"/>
                </a:solidFill>
              </a:rPr>
              <a:t>课</a:t>
            </a:r>
            <a:r>
              <a:rPr lang="zh-CN" altLang="zh-CN" dirty="0">
                <a:solidFill>
                  <a:srgbClr val="FF0000"/>
                </a:solidFill>
              </a:rPr>
              <a:t>。</a:t>
            </a:r>
          </a:p>
          <a:p>
            <a:r>
              <a:rPr lang="zh-CN" altLang="zh-CN" dirty="0"/>
              <a:t>读前导读课：不妨乱翻书！</a:t>
            </a:r>
          </a:p>
          <a:p>
            <a:r>
              <a:rPr lang="zh-CN" altLang="zh-CN" dirty="0"/>
              <a:t>交流分享课：提出感兴趣的话题。</a:t>
            </a:r>
          </a:p>
          <a:p>
            <a:r>
              <a:rPr lang="zh-CN" altLang="zh-CN" dirty="0"/>
              <a:t>成果展示课：分享成果，享受成功。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172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328</Words>
  <Application>Microsoft Office PowerPoint</Application>
  <PresentationFormat>全屏显示(4:3)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关于名著导读  冯善亮</vt:lpstr>
      <vt:lpstr>一、与原来教材相比，有什么变化？</vt:lpstr>
      <vt:lpstr>二、如何理解这些变化？</vt:lpstr>
      <vt:lpstr>二、如何理解这些变化？</vt:lpstr>
      <vt:lpstr>三、关于读书活动教学的思考</vt:lpstr>
      <vt:lpstr>三、关于读书活动教学的思考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关于名著导读</dc:title>
  <dc:creator>Feng</dc:creator>
  <cp:lastModifiedBy>WORD</cp:lastModifiedBy>
  <cp:revision>4</cp:revision>
  <dcterms:created xsi:type="dcterms:W3CDTF">2016-08-02T17:38:21Z</dcterms:created>
  <dcterms:modified xsi:type="dcterms:W3CDTF">2016-08-02T17:55:24Z</dcterms:modified>
</cp:coreProperties>
</file>